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sldIdLst>
    <p:sldId id="256" r:id="rId3"/>
    <p:sldId id="277" r:id="rId5"/>
    <p:sldId id="258" r:id="rId6"/>
    <p:sldId id="298" r:id="rId7"/>
    <p:sldId id="306" r:id="rId8"/>
    <p:sldId id="318" r:id="rId9"/>
    <p:sldId id="299" r:id="rId10"/>
    <p:sldId id="314" r:id="rId11"/>
    <p:sldId id="313" r:id="rId12"/>
    <p:sldId id="311" r:id="rId13"/>
    <p:sldId id="337" r:id="rId14"/>
    <p:sldId id="310" r:id="rId15"/>
    <p:sldId id="300" r:id="rId16"/>
    <p:sldId id="315" r:id="rId17"/>
    <p:sldId id="316" r:id="rId18"/>
    <p:sldId id="319" r:id="rId19"/>
    <p:sldId id="320" r:id="rId20"/>
    <p:sldId id="321" r:id="rId21"/>
    <p:sldId id="333" r:id="rId22"/>
    <p:sldId id="336" r:id="rId23"/>
    <p:sldId id="334" r:id="rId24"/>
    <p:sldId id="294" r:id="rId25"/>
    <p:sldId id="302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F68A00"/>
    <a:srgbClr val="CC4A4A"/>
    <a:srgbClr val="FEF3D2"/>
    <a:srgbClr val="EAE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03" autoAdjust="0"/>
    <p:restoredTop sz="94370" autoAdjust="0"/>
  </p:normalViewPr>
  <p:slideViewPr>
    <p:cSldViewPr snapToGrid="0">
      <p:cViewPr>
        <p:scale>
          <a:sx n="62" d="100"/>
          <a:sy n="62" d="100"/>
        </p:scale>
        <p:origin x="762" y="31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06CF4-FA77-4E71-BDBB-B62F97D48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EA511-84E0-4AE0-9842-AB0E10994BF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图片占位符 27"/>
          <p:cNvSpPr>
            <a:spLocks noGrp="1"/>
          </p:cNvSpPr>
          <p:nvPr>
            <p:ph type="pic" sz="quarter" idx="10"/>
          </p:nvPr>
        </p:nvSpPr>
        <p:spPr>
          <a:xfrm>
            <a:off x="0" y="1123950"/>
            <a:ext cx="12192000" cy="2671515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69925" y="4924996"/>
            <a:ext cx="10850563" cy="558799"/>
          </a:xfrm>
        </p:spPr>
        <p:txBody>
          <a:bodyPr anchor="ctr">
            <a:normAutofit/>
          </a:bodyPr>
          <a:lstStyle>
            <a:lvl1pPr marL="0" marR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Click to edit Master subtitle style</a:t>
            </a:r>
            <a:endParaRPr lang="en-US" altLang="zh-CN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69925" y="4126588"/>
            <a:ext cx="10850563" cy="767764"/>
          </a:xfrm>
        </p:spPr>
        <p:txBody>
          <a:bodyPr anchor="b">
            <a:normAutofit/>
          </a:bodyPr>
          <a:lstStyle>
            <a:lvl1pPr algn="l">
              <a:defRPr sz="3200" b="1" spc="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3840418"/>
            <a:ext cx="12192000" cy="142302"/>
          </a:xfrm>
          <a:prstGeom prst="rect">
            <a:avLst/>
          </a:prstGeom>
          <a:solidFill>
            <a:schemeClr val="bg1">
              <a:lumMod val="6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69924" y="3180213"/>
            <a:ext cx="8128636" cy="804151"/>
          </a:xfrm>
          <a:noFill/>
        </p:spPr>
        <p:txBody>
          <a:bodyPr anchor="b">
            <a:normAutofit/>
          </a:bodyPr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69924" y="4027364"/>
            <a:ext cx="8128636" cy="1082874"/>
          </a:xfrm>
          <a:noFill/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669925" y="4026670"/>
            <a:ext cx="812863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图片占位符 27"/>
          <p:cNvSpPr>
            <a:spLocks noGrp="1"/>
          </p:cNvSpPr>
          <p:nvPr>
            <p:ph type="pic" sz="quarter" idx="10"/>
          </p:nvPr>
        </p:nvSpPr>
        <p:spPr>
          <a:xfrm>
            <a:off x="0" y="1770643"/>
            <a:ext cx="12192000" cy="1052318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0" y="2875218"/>
            <a:ext cx="12192000" cy="142302"/>
          </a:xfrm>
          <a:prstGeom prst="rect">
            <a:avLst/>
          </a:prstGeom>
          <a:solidFill>
            <a:schemeClr val="bg1">
              <a:lumMod val="6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69925" y="3570003"/>
            <a:ext cx="4482645" cy="973538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69925" y="4821044"/>
            <a:ext cx="4482645" cy="310871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69925" y="5136678"/>
            <a:ext cx="4482645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  <a:endParaRPr lang="en-US" altLang="zh-CN" dirty="0"/>
          </a:p>
        </p:txBody>
      </p:sp>
      <p:cxnSp>
        <p:nvCxnSpPr>
          <p:cNvPr id="1131" name="直接连接符 1130"/>
          <p:cNvCxnSpPr/>
          <p:nvPr userDrawn="1"/>
        </p:nvCxnSpPr>
        <p:spPr>
          <a:xfrm>
            <a:off x="669925" y="5447549"/>
            <a:ext cx="380047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图片占位符 27"/>
          <p:cNvSpPr>
            <a:spLocks noGrp="1"/>
          </p:cNvSpPr>
          <p:nvPr>
            <p:ph type="pic" sz="quarter" idx="10"/>
          </p:nvPr>
        </p:nvSpPr>
        <p:spPr>
          <a:xfrm>
            <a:off x="0" y="1123950"/>
            <a:ext cx="12192000" cy="2155647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0" y="3330397"/>
            <a:ext cx="12192000" cy="142302"/>
          </a:xfrm>
          <a:prstGeom prst="rect">
            <a:avLst/>
          </a:prstGeom>
          <a:solidFill>
            <a:schemeClr val="bg1">
              <a:lumMod val="6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38875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38875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38875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69924" y="6240463"/>
            <a:ext cx="1085056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 userDrawn="1"/>
        </p:nvSpPr>
        <p:spPr>
          <a:xfrm>
            <a:off x="669923" y="1028700"/>
            <a:ext cx="10850563" cy="72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5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6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7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hemeOverride" Target="../theme/themeOverride7.xml"/><Relationship Id="rId2" Type="http://schemas.openxmlformats.org/officeDocument/2006/relationships/tags" Target="../tags/tag2.xml"/><Relationship Id="rId1" Type="http://schemas.openxmlformats.org/officeDocument/2006/relationships/image" Target="../media/image18.jpe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8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4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-5715" y="687070"/>
            <a:ext cx="12201525" cy="3328670"/>
          </a:xfrm>
          <a:prstGeom prst="rect">
            <a:avLst/>
          </a:prstGeom>
        </p:spPr>
      </p:pic>
      <p:grpSp>
        <p:nvGrpSpPr>
          <p:cNvPr id="109" name="组合 108"/>
          <p:cNvGrpSpPr/>
          <p:nvPr userDrawn="1"/>
        </p:nvGrpSpPr>
        <p:grpSpPr>
          <a:xfrm>
            <a:off x="8901826" y="3015028"/>
            <a:ext cx="2613498" cy="811500"/>
            <a:chOff x="-4066" y="2662628"/>
            <a:chExt cx="2057401" cy="781570"/>
          </a:xfrm>
        </p:grpSpPr>
        <p:sp>
          <p:nvSpPr>
            <p:cNvPr id="111" name="文本框 110"/>
            <p:cNvSpPr txBox="1"/>
            <p:nvPr/>
          </p:nvSpPr>
          <p:spPr>
            <a:xfrm>
              <a:off x="-4066" y="2897016"/>
              <a:ext cx="2057400" cy="547182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16600" b="1" dirty="0">
                  <a:solidFill>
                    <a:schemeClr val="bg1"/>
                  </a:solidFill>
                  <a:latin typeface="+mn-lt"/>
                </a:rPr>
                <a:t>REPORT</a:t>
              </a:r>
              <a:endParaRPr lang="zh-CN" altLang="en-US" sz="16600" b="1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802304" y="2662628"/>
              <a:ext cx="1251031" cy="218355"/>
            </a:xfrm>
            <a:prstGeom prst="rect">
              <a:avLst/>
            </a:prstGeom>
            <a:noFill/>
          </p:spPr>
          <p:txBody>
            <a:bodyPr wrap="none" numCol="1" rtlCol="0">
              <a:prstTxWarp prst="textPlain">
                <a:avLst/>
              </a:prstTxWarp>
              <a:spAutoFit/>
            </a:bodyPr>
            <a:lstStyle/>
            <a:p>
              <a:pPr lvl="0"/>
              <a:r>
                <a:rPr lang="en-US" altLang="zh-CN" sz="16600" noProof="0" dirty="0">
                  <a:solidFill>
                    <a:schemeClr val="bg1"/>
                  </a:solidFill>
                  <a:latin typeface="+mn-lt"/>
                </a:rPr>
                <a:t>HUST</a:t>
              </a:r>
              <a:endParaRPr lang="en-US" altLang="zh-CN" sz="16600" noProof="0" dirty="0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110" name="文本框 109"/>
          <p:cNvSpPr txBox="1"/>
          <p:nvPr userDrawn="1"/>
        </p:nvSpPr>
        <p:spPr>
          <a:xfrm>
            <a:off x="7178355" y="3058100"/>
            <a:ext cx="1606717" cy="768009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Impact" panose="020B0806030902050204" pitchFamily="34" charset="0"/>
              </a:rPr>
              <a:t>2022</a:t>
            </a:r>
            <a:endParaRPr lang="en-US" altLang="zh-CN" sz="9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2580" y="0"/>
            <a:ext cx="1511935" cy="115062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69925" y="4225925"/>
            <a:ext cx="9256395" cy="14452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4400" b="1" smtClean="0">
                <a:latin typeface="+mn-ea"/>
              </a:rPr>
              <a:t>Marius: Learning Massive Graph Embeddings on a Single Machine</a:t>
            </a:r>
            <a:endParaRPr sz="4400" b="1" smtClean="0">
              <a:latin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3595" y="5984875"/>
            <a:ext cx="5090795" cy="3492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汇报人：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王正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Related Work</a:t>
            </a:r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91845" y="1550670"/>
            <a:ext cx="951230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000"/>
              <a:t>本文主要与之前两个工作DGL-KE和PBG做比较，其在单机训练时GPU的利用率如下</a:t>
            </a:r>
            <a:r>
              <a:rPr lang="zh-CN" altLang="en-US" sz="2000"/>
              <a:t>图所示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845" y="2660650"/>
            <a:ext cx="9153525" cy="3028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91845" y="5689600"/>
            <a:ext cx="98939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可以发现PBG系统的GPU平均利用率大概在30%，而DGL-KE系统的GPU平均利用率在10%左右。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</a:t>
            </a:r>
            <a:r>
              <a:rPr lang="zh-CN" altLang="en-US" dirty="0"/>
              <a:t>介绍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en-US" altLang="zh-CN" spc="100" dirty="0">
              <a:solidFill>
                <a:schemeClr val="accent1">
                  <a:lumMod val="7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0640" y="1430020"/>
            <a:ext cx="12232640" cy="12979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1290" y="139700"/>
            <a:ext cx="1511935" cy="11506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4" name="图片 5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925" y="1635760"/>
            <a:ext cx="3238500" cy="3238500"/>
          </a:xfrm>
          <a:prstGeom prst="rect">
            <a:avLst/>
          </a:prstGeom>
        </p:spPr>
      </p:pic>
      <p:sp>
        <p:nvSpPr>
          <p:cNvPr id="52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ym typeface="+mn-ea"/>
              </a:rPr>
              <a:t>Marius </a:t>
            </a:r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065270" y="1635760"/>
            <a:ext cx="6458585" cy="24892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sz="2400" dirty="0"/>
              <a:t>作者发现目前图嵌入学习系统的瓶颈主要是在数据移动上，比如从内存-&gt;显存，从硬盘-</a:t>
            </a:r>
            <a:r>
              <a:rPr lang="en-US" altLang="zh-CN" sz="2400" dirty="0"/>
              <a:t>&gt;</a:t>
            </a:r>
            <a:r>
              <a:rPr lang="zh-CN" altLang="en-US" sz="2400" dirty="0"/>
              <a:t>内存</a:t>
            </a:r>
            <a:r>
              <a:rPr lang="zh-CN" sz="2400" dirty="0"/>
              <a:t>，这就可能会导致较低的系统资源利用率。</a:t>
            </a:r>
            <a:r>
              <a:rPr lang="zh-CN" sz="2400" dirty="0">
                <a:sym typeface="+mn-ea"/>
              </a:rPr>
              <a:t>为了解决这个问题，提出了一种可以在单机系统上训练大规模图嵌入的系统。</a:t>
            </a:r>
            <a:endParaRPr lang="zh-CN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ym typeface="+mn-ea"/>
              </a:rPr>
              <a:t>Marius 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618490" y="1387475"/>
            <a:ext cx="1095502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         </a:t>
            </a:r>
            <a:r>
              <a:rPr lang="zh-CN" altLang="en-US"/>
              <a:t>第一类系统存在的 Synchronous Training 的问题，本项工作提出的系统Marius使用了 pipeline 的方法，将各个计算步骤通过流水线的方式并行。整个 pipeline 包括了五个步骤：</a:t>
            </a:r>
            <a:endParaRPr lang="zh-CN" altLang="en-US"/>
          </a:p>
          <a:p>
            <a:pPr algn="l"/>
            <a:r>
              <a:rPr lang="en-US" altLang="zh-CN"/>
              <a:t>1.</a:t>
            </a:r>
            <a:r>
              <a:rPr lang="zh-CN" altLang="en-US"/>
              <a:t>加载数据</a:t>
            </a:r>
            <a:endParaRPr lang="zh-CN" altLang="en-US"/>
          </a:p>
          <a:p>
            <a:pPr algn="l"/>
            <a:r>
              <a:rPr lang="en-US" altLang="zh-CN"/>
              <a:t>2.</a:t>
            </a:r>
            <a:r>
              <a:rPr lang="zh-CN" altLang="en-US"/>
              <a:t>将数据从 内存</a:t>
            </a:r>
            <a:r>
              <a:rPr lang="en-US" altLang="zh-CN"/>
              <a:t> </a:t>
            </a:r>
            <a:r>
              <a:rPr lang="zh-CN" altLang="en-US"/>
              <a:t>拷贝到 </a:t>
            </a:r>
            <a:r>
              <a:rPr lang="zh-CN" altLang="en-US"/>
              <a:t>显存</a:t>
            </a:r>
            <a:endParaRPr lang="zh-CN" altLang="en-US"/>
          </a:p>
          <a:p>
            <a:pPr algn="l"/>
            <a:r>
              <a:rPr lang="en-US" altLang="zh-CN"/>
              <a:t>3.</a:t>
            </a:r>
            <a:r>
              <a:rPr lang="zh-CN" altLang="en-US"/>
              <a:t>计算梯度</a:t>
            </a:r>
            <a:endParaRPr lang="zh-CN" altLang="en-US"/>
          </a:p>
          <a:p>
            <a:pPr algn="l"/>
            <a:r>
              <a:rPr lang="en-US" altLang="zh-CN"/>
              <a:t>4.</a:t>
            </a:r>
            <a:r>
              <a:rPr lang="zh-CN" altLang="en-US"/>
              <a:t>将数据从 显存拷贝到</a:t>
            </a:r>
            <a:r>
              <a:rPr lang="en-US" altLang="zh-CN"/>
              <a:t> </a:t>
            </a:r>
            <a:r>
              <a:rPr lang="zh-CN" altLang="en-US"/>
              <a:t>内存</a:t>
            </a:r>
            <a:endParaRPr lang="zh-CN" altLang="en-US"/>
          </a:p>
          <a:p>
            <a:pPr algn="l"/>
            <a:r>
              <a:rPr lang="en-US" altLang="zh-CN"/>
              <a:t>5.</a:t>
            </a:r>
            <a:r>
              <a:rPr lang="zh-CN" altLang="en-US"/>
              <a:t>更新参数</a:t>
            </a:r>
            <a:endParaRPr lang="zh-CN" altLang="en-US"/>
          </a:p>
          <a:p>
            <a:pPr algn="l"/>
            <a:r>
              <a:rPr lang="en-US" altLang="zh-CN"/>
              <a:t>        </a:t>
            </a:r>
            <a:r>
              <a:rPr lang="zh-CN" altLang="en-US"/>
              <a:t>将这五个步骤进行流水线并行，可以有效地提高系统的吞吐。然而由于训练过程从同步变成了异步，会引入 staleness 的问题，也就是上一次 mini-batch 训练的结果还没有更新，下一个 mini-batch 的数据就已经传输到 GPU 中了，导致 mini-batch 的参数可能并不是最新的。Marius 通过减少 pipeline 中 mini-batch 的数量来降低出现 staleness 的概率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b="17395"/>
          <a:stretch>
            <a:fillRect/>
          </a:stretch>
        </p:blipFill>
        <p:spPr>
          <a:xfrm>
            <a:off x="231775" y="4525645"/>
            <a:ext cx="11728450" cy="2243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ym typeface="+mn-ea"/>
              </a:rPr>
              <a:t>Marius </a:t>
            </a:r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69925" y="1532255"/>
            <a:ext cx="11218545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altLang="zh-CN" sz="2400" dirty="0"/>
              <a:t>    </a:t>
            </a:r>
            <a:r>
              <a:rPr lang="zh-CN" sz="2400" dirty="0"/>
              <a:t>针对</a:t>
            </a:r>
            <a:r>
              <a:rPr lang="zh-CN" sz="2400" dirty="0"/>
              <a:t>第二类系统存在的 swap 开销大的问题，本项工作提出了 Buffer-aware Edge Traversal Algorithm 来遍历图，可以有效地降低 swap 的次数。 BETA 算法的核心思路是尽量复用现有 buffer 中的 node</a:t>
            </a:r>
            <a:endParaRPr lang="zh-CN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" y="3335020"/>
            <a:ext cx="11717020" cy="2554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ym typeface="+mn-ea"/>
              </a:rPr>
              <a:t>Marius </a:t>
            </a:r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97535" y="1520825"/>
            <a:ext cx="1121854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 sz="2400" dirty="0"/>
              <a:t>此外</a:t>
            </a:r>
            <a:r>
              <a:rPr sz="2400" dirty="0"/>
              <a:t>，</a:t>
            </a:r>
            <a:r>
              <a:rPr lang="zh-CN" sz="2400" dirty="0"/>
              <a:t>本文还</a:t>
            </a:r>
            <a:r>
              <a:rPr sz="2400" dirty="0"/>
              <a:t>推导出缓冲区大小为C和node分区</a:t>
            </a:r>
            <a:r>
              <a:rPr sz="2400" dirty="0">
                <a:sym typeface="+mn-ea"/>
              </a:rPr>
              <a:t> </a:t>
            </a:r>
            <a:r>
              <a:rPr lang="zh-CN" sz="2400" dirty="0">
                <a:sym typeface="+mn-ea"/>
              </a:rPr>
              <a:t>为</a:t>
            </a:r>
            <a:r>
              <a:rPr sz="2400" dirty="0">
                <a:sym typeface="+mn-ea"/>
              </a:rPr>
              <a:t>p个</a:t>
            </a:r>
            <a:r>
              <a:rPr sz="2400" dirty="0"/>
              <a:t>的</a:t>
            </a:r>
            <a:r>
              <a:rPr lang="zh-CN" sz="2400" dirty="0"/>
              <a:t>时，</a:t>
            </a:r>
            <a:r>
              <a:rPr sz="2400" dirty="0">
                <a:sym typeface="+mn-ea"/>
              </a:rPr>
              <a:t>训练</a:t>
            </a:r>
            <a:r>
              <a:rPr sz="2400" dirty="0"/>
              <a:t>一个epoch所需的swap次数的下限，即给定p个分区和c的缓存区大小，理论上swap的最少次数为</a:t>
            </a:r>
            <a:r>
              <a:rPr lang="zh-CN" sz="2400" dirty="0"/>
              <a:t>：</a:t>
            </a:r>
            <a:endParaRPr lang="zh-CN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185" y="3265805"/>
            <a:ext cx="4119245" cy="18040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en-US" altLang="zh-CN" spc="100" dirty="0">
              <a:solidFill>
                <a:schemeClr val="accent1">
                  <a:lumMod val="7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0640" y="1430020"/>
            <a:ext cx="12232640" cy="12979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1290" y="139700"/>
            <a:ext cx="1511935" cy="11506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70559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275" y="1877695"/>
            <a:ext cx="6591300" cy="3438525"/>
          </a:xfrm>
          <a:prstGeom prst="rect">
            <a:avLst/>
          </a:prstGeom>
        </p:spPr>
      </p:pic>
      <p:sp>
        <p:nvSpPr>
          <p:cNvPr id="6" name="标题 3"/>
          <p:cNvSpPr>
            <a:spLocks noGrp="1"/>
          </p:cNvSpPr>
          <p:nvPr/>
        </p:nvSpPr>
        <p:spPr>
          <a:xfrm>
            <a:off x="774064" y="12700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实验结果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70559" y="177166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340" y="3891280"/>
            <a:ext cx="6134100" cy="19907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780" y="1727835"/>
            <a:ext cx="6267450" cy="1857375"/>
          </a:xfrm>
          <a:prstGeom prst="rect">
            <a:avLst/>
          </a:prstGeom>
        </p:spPr>
      </p:pic>
      <p:sp>
        <p:nvSpPr>
          <p:cNvPr id="6" name="标题 3"/>
          <p:cNvSpPr>
            <a:spLocks noGrp="1"/>
          </p:cNvSpPr>
          <p:nvPr/>
        </p:nvSpPr>
        <p:spPr>
          <a:xfrm>
            <a:off x="774064" y="12700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实验结果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70559" y="177166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6" name="标题 3"/>
          <p:cNvSpPr>
            <a:spLocks noGrp="1"/>
          </p:cNvSpPr>
          <p:nvPr/>
        </p:nvSpPr>
        <p:spPr>
          <a:xfrm>
            <a:off x="774064" y="12700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实验结果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775" y="1560830"/>
            <a:ext cx="7105650" cy="4667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1a259e69-0052-40b6-98f5-4b0b629e2df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781143" y="1433195"/>
            <a:ext cx="6994047" cy="3775075"/>
            <a:chOff x="2769078" y="1433195"/>
            <a:chExt cx="6994047" cy="3775075"/>
          </a:xfrm>
        </p:grpSpPr>
        <p:grpSp>
          <p:nvGrpSpPr>
            <p:cNvPr id="6" name="ïSḻîḓé"/>
            <p:cNvGrpSpPr/>
            <p:nvPr/>
          </p:nvGrpSpPr>
          <p:grpSpPr>
            <a:xfrm>
              <a:off x="6633210" y="1635877"/>
              <a:ext cx="3129915" cy="3384550"/>
              <a:chOff x="6779558" y="1602898"/>
              <a:chExt cx="3129915" cy="3384550"/>
            </a:xfrm>
          </p:grpSpPr>
          <p:sp>
            <p:nvSpPr>
              <p:cNvPr id="9" name="i$ḷíḑè"/>
              <p:cNvSpPr/>
              <p:nvPr/>
            </p:nvSpPr>
            <p:spPr>
              <a:xfrm>
                <a:off x="6790988" y="1602898"/>
                <a:ext cx="3118485" cy="412750"/>
              </a:xfrm>
              <a:prstGeom prst="rect">
                <a:avLst/>
              </a:prstGeom>
              <a:solidFill>
                <a:schemeClr val="tx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rIns="90000" rtlCol="0" anchor="ctr">
                <a:normAutofit/>
              </a:bodyPr>
              <a:lstStyle/>
              <a:p>
                <a:r>
                  <a:rPr lang="zh-CN" altLang="en-US" sz="2000" b="1" dirty="0"/>
                  <a:t>背景</a:t>
                </a:r>
                <a:endParaRPr lang="zh-CN" altLang="en-US" sz="2000" b="1" dirty="0"/>
              </a:p>
            </p:txBody>
          </p:sp>
          <p:sp>
            <p:nvSpPr>
              <p:cNvPr id="10" name="íŝ1îde"/>
              <p:cNvSpPr/>
              <p:nvPr/>
            </p:nvSpPr>
            <p:spPr>
              <a:xfrm>
                <a:off x="6790988" y="2597943"/>
                <a:ext cx="3118485" cy="412750"/>
              </a:xfrm>
              <a:prstGeom prst="rect">
                <a:avLst/>
              </a:pr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rIns="90000" rtlCol="0" anchor="ctr">
                <a:normAutofit/>
              </a:bodyPr>
              <a:lstStyle/>
              <a:p>
                <a:r>
                  <a:rPr lang="zh-CN" altLang="en-US" sz="2000" b="1" dirty="0"/>
                  <a:t>相关</a:t>
                </a:r>
                <a:r>
                  <a:rPr lang="zh-CN" altLang="en-US" sz="2000" b="1" dirty="0"/>
                  <a:t>工作</a:t>
                </a:r>
                <a:endParaRPr lang="zh-CN" altLang="en-US" sz="2000" b="1" dirty="0"/>
              </a:p>
            </p:txBody>
          </p:sp>
          <p:sp>
            <p:nvSpPr>
              <p:cNvPr id="11" name="î$lïḑè"/>
              <p:cNvSpPr/>
              <p:nvPr/>
            </p:nvSpPr>
            <p:spPr>
              <a:xfrm>
                <a:off x="6779558" y="3565683"/>
                <a:ext cx="3118485" cy="412750"/>
              </a:xfrm>
              <a:prstGeom prst="rect">
                <a:avLst/>
              </a:prstGeom>
              <a:solidFill>
                <a:schemeClr val="tx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rIns="90000" rtlCol="0" anchor="ctr">
                <a:normAutofit/>
              </a:bodyPr>
              <a:lstStyle/>
              <a:p>
                <a:r>
                  <a:rPr lang="zh-CN" altLang="en-US" sz="2000" b="1" dirty="0"/>
                  <a:t>算法</a:t>
                </a:r>
                <a:r>
                  <a:rPr lang="zh-CN" altLang="en-US" sz="2000" b="1" dirty="0"/>
                  <a:t>介绍</a:t>
                </a:r>
                <a:endParaRPr lang="zh-CN" altLang="en-US" sz="2000" b="1" dirty="0"/>
              </a:p>
            </p:txBody>
          </p:sp>
          <p:sp>
            <p:nvSpPr>
              <p:cNvPr id="12" name="ïṥliḋe"/>
              <p:cNvSpPr/>
              <p:nvPr/>
            </p:nvSpPr>
            <p:spPr>
              <a:xfrm>
                <a:off x="6790988" y="4574698"/>
                <a:ext cx="3118485" cy="412750"/>
              </a:xfrm>
              <a:prstGeom prst="rect">
                <a:avLst/>
              </a:prstGeom>
              <a:solidFill>
                <a:schemeClr val="tx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rIns="90000" rtlCol="0" anchor="ctr">
                <a:normAutofit/>
              </a:bodyPr>
              <a:lstStyle/>
              <a:p>
                <a:pPr algn="l"/>
                <a:r>
                  <a:rPr lang="zh-CN" altLang="en-US" sz="2000" b="1" dirty="0">
                    <a:sym typeface="+mn-ea"/>
                  </a:rPr>
                  <a:t>实验</a:t>
                </a:r>
                <a:endParaRPr lang="zh-CN" altLang="en-US" sz="2000" b="1" dirty="0"/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4970780" y="1433195"/>
              <a:ext cx="0" cy="3775075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îṣľïḋé"/>
            <p:cNvSpPr txBox="1"/>
            <p:nvPr/>
          </p:nvSpPr>
          <p:spPr>
            <a:xfrm>
              <a:off x="2769078" y="1674612"/>
              <a:ext cx="1877437" cy="816103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normAutofit/>
            </a:bodyPr>
            <a:lstStyle/>
            <a:p>
              <a:pPr algn="r"/>
              <a:r>
                <a:rPr lang="tr-TR" altLang="zh-CN" b="1" dirty="0"/>
                <a:t>CONTENTS</a:t>
              </a:r>
              <a:endParaRPr lang="tr-TR" altLang="zh-CN" b="1" dirty="0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624195" y="1658620"/>
            <a:ext cx="401320" cy="3334385"/>
            <a:chOff x="10194" y="2763"/>
            <a:chExt cx="632" cy="5251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10194" y="2763"/>
              <a:ext cx="633" cy="632"/>
            </a:xfrm>
            <a:prstGeom prst="roundRect">
              <a:avLst/>
            </a:prstGeom>
            <a:solidFill>
              <a:schemeClr val="accent1"/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accent2"/>
                </a:solidFill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10264" y="2788"/>
              <a:ext cx="493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altLang="zh-CN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1</a:t>
              </a:r>
              <a:endParaRPr lang="zh-CN" altLang="en-US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 rot="2700000">
              <a:off x="10194" y="4303"/>
              <a:ext cx="633" cy="632"/>
            </a:xfrm>
            <a:prstGeom prst="roundRect">
              <a:avLst/>
            </a:prstGeom>
            <a:solidFill>
              <a:schemeClr val="accent2"/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accent2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264" y="4328"/>
              <a:ext cx="493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altLang="zh-CN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2</a:t>
              </a:r>
              <a:endParaRPr lang="zh-CN" altLang="en-US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 rot="2700000">
              <a:off x="10194" y="5842"/>
              <a:ext cx="633" cy="632"/>
            </a:xfrm>
            <a:prstGeom prst="roundRect">
              <a:avLst/>
            </a:prstGeom>
            <a:solidFill>
              <a:schemeClr val="accent1"/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accent2"/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0264" y="5868"/>
              <a:ext cx="493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altLang="zh-CN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3</a:t>
              </a:r>
              <a:endParaRPr lang="zh-CN" altLang="en-US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2" name="圆角矩形 41"/>
            <p:cNvSpPr/>
            <p:nvPr/>
          </p:nvSpPr>
          <p:spPr>
            <a:xfrm rot="2700000">
              <a:off x="10194" y="7382"/>
              <a:ext cx="633" cy="632"/>
            </a:xfrm>
            <a:prstGeom prst="roundRect">
              <a:avLst/>
            </a:prstGeom>
            <a:solidFill>
              <a:schemeClr val="accent2"/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accent2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0264" y="7407"/>
              <a:ext cx="493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altLang="zh-CN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4</a:t>
              </a:r>
              <a:endParaRPr lang="zh-CN" altLang="en-US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05" y="139065"/>
            <a:ext cx="1511935" cy="115062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70559" y="177166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6" name="标题 3"/>
          <p:cNvSpPr>
            <a:spLocks noGrp="1"/>
          </p:cNvSpPr>
          <p:nvPr/>
        </p:nvSpPr>
        <p:spPr>
          <a:xfrm>
            <a:off x="774064" y="12700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实验结果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370" y="1555750"/>
            <a:ext cx="8910320" cy="39357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70559" y="177166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6" name="标题 3"/>
          <p:cNvSpPr>
            <a:spLocks noGrp="1"/>
          </p:cNvSpPr>
          <p:nvPr/>
        </p:nvSpPr>
        <p:spPr>
          <a:xfrm>
            <a:off x="774064" y="12700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实验结果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360" y="1655445"/>
            <a:ext cx="8799195" cy="35477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占位符 48" descr="H:\研究生会新闻中心\品味华中大\校园拍摄10.11\org_139f8e6690349879_1539250084000.jpgorg_139f8e6690349879_1539250084000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l="11963" r="22138"/>
          <a:stretch>
            <a:fillRect/>
          </a:stretch>
        </p:blipFill>
        <p:spPr>
          <a:xfrm>
            <a:off x="6603365" y="488315"/>
            <a:ext cx="5596890" cy="6369685"/>
          </a:xfr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ea788740-32dc-412a-8e46-f9a4f416b89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-1" y="162560"/>
            <a:ext cx="6786885" cy="6695443"/>
            <a:chOff x="-1" y="162560"/>
            <a:chExt cx="6786885" cy="6695443"/>
          </a:xfrm>
        </p:grpSpPr>
        <p:sp>
          <p:nvSpPr>
            <p:cNvPr id="18" name="ï$1îḑé"/>
            <p:cNvSpPr/>
            <p:nvPr/>
          </p:nvSpPr>
          <p:spPr>
            <a:xfrm>
              <a:off x="2458721" y="162560"/>
              <a:ext cx="4328163" cy="6695442"/>
            </a:xfrm>
            <a:prstGeom prst="triangl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ís1íḑè"/>
            <p:cNvSpPr/>
            <p:nvPr/>
          </p:nvSpPr>
          <p:spPr>
            <a:xfrm>
              <a:off x="-1" y="6039001"/>
              <a:ext cx="6786881" cy="819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9874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ym typeface="+mn-ea"/>
              </a:endParaRPr>
            </a:p>
          </p:txBody>
        </p:sp>
      </p:grp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118870" y="162560"/>
            <a:ext cx="10850880" cy="98044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4400" dirty="0"/>
              <a:t>总结</a:t>
            </a:r>
            <a:endParaRPr lang="zh-CN" altLang="en-US" sz="4400" dirty="0"/>
          </a:p>
        </p:txBody>
      </p:sp>
      <p:sp>
        <p:nvSpPr>
          <p:cNvPr id="35" name="等腰三角形 34"/>
          <p:cNvSpPr/>
          <p:nvPr/>
        </p:nvSpPr>
        <p:spPr>
          <a:xfrm>
            <a:off x="6069826" y="0"/>
            <a:ext cx="1325880" cy="114300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/>
        </p:nvSpPr>
        <p:spPr>
          <a:xfrm flipV="1">
            <a:off x="6069826" y="1143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等腰三角形 36"/>
          <p:cNvSpPr/>
          <p:nvPr/>
        </p:nvSpPr>
        <p:spPr>
          <a:xfrm flipV="1">
            <a:off x="6732766" y="0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>
            <a:off x="6731745" y="1143000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39" name="等腰三角形 38"/>
          <p:cNvSpPr/>
          <p:nvPr/>
        </p:nvSpPr>
        <p:spPr>
          <a:xfrm flipV="1">
            <a:off x="6732766" y="2286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0" name="等腰三角形 39"/>
          <p:cNvSpPr/>
          <p:nvPr/>
        </p:nvSpPr>
        <p:spPr>
          <a:xfrm>
            <a:off x="7394685" y="2286000"/>
            <a:ext cx="1325880" cy="114300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1" name="等腰三角形 40"/>
          <p:cNvSpPr/>
          <p:nvPr/>
        </p:nvSpPr>
        <p:spPr>
          <a:xfrm flipV="1">
            <a:off x="8057625" y="2286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2" name="等腰三角形 41"/>
          <p:cNvSpPr/>
          <p:nvPr/>
        </p:nvSpPr>
        <p:spPr>
          <a:xfrm flipV="1">
            <a:off x="7394685" y="3429000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3" name="等腰三角形 42"/>
          <p:cNvSpPr/>
          <p:nvPr/>
        </p:nvSpPr>
        <p:spPr>
          <a:xfrm>
            <a:off x="6731235" y="3429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4" name="等腰三角形 43"/>
          <p:cNvSpPr/>
          <p:nvPr/>
        </p:nvSpPr>
        <p:spPr>
          <a:xfrm flipV="1">
            <a:off x="6731235" y="4571999"/>
            <a:ext cx="1325880" cy="114300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5" name="等腰三角形 44"/>
          <p:cNvSpPr/>
          <p:nvPr/>
        </p:nvSpPr>
        <p:spPr>
          <a:xfrm>
            <a:off x="6066764" y="4571999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6" name="等腰三角形 45"/>
          <p:cNvSpPr/>
          <p:nvPr/>
        </p:nvSpPr>
        <p:spPr>
          <a:xfrm flipV="1">
            <a:off x="6069825" y="5714999"/>
            <a:ext cx="1325880" cy="1143001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7" name="等腰三角形 46"/>
          <p:cNvSpPr/>
          <p:nvPr/>
        </p:nvSpPr>
        <p:spPr>
          <a:xfrm>
            <a:off x="5405355" y="5714999"/>
            <a:ext cx="1325880" cy="114300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1" name="等腰三角形 50"/>
          <p:cNvSpPr/>
          <p:nvPr/>
        </p:nvSpPr>
        <p:spPr>
          <a:xfrm rot="16200000" flipV="1">
            <a:off x="4905375" y="2867025"/>
            <a:ext cx="3863340" cy="11899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64820" y="1684655"/>
            <a:ext cx="5856605" cy="3709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40000"/>
              </a:lnSpc>
            </a:pPr>
            <a:r>
              <a:rPr lang="zh-CN" altLang="en-US" sz="2400">
                <a:sym typeface="+mn-ea"/>
              </a:rPr>
              <a:t>Marius一个在单机上训练大规模 Graph Embedding 的系统，其主要运用了两个核心的技术。</a:t>
            </a:r>
            <a:endParaRPr lang="zh-CN" altLang="en-US" sz="2400"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en-US" altLang="zh-CN" sz="2400">
                <a:sym typeface="+mn-ea"/>
              </a:rPr>
              <a:t>1.</a:t>
            </a:r>
            <a:r>
              <a:rPr lang="zh-CN" altLang="en-US" sz="2400">
                <a:sym typeface="+mn-ea"/>
              </a:rPr>
              <a:t>通过 pipeline 的方法提高系统的吞吐量；</a:t>
            </a:r>
            <a:endParaRPr lang="zh-CN" altLang="en-US" sz="2400">
              <a:sym typeface="+mn-ea"/>
            </a:endParaRPr>
          </a:p>
          <a:p>
            <a:pPr algn="l">
              <a:lnSpc>
                <a:spcPct val="140000"/>
              </a:lnSpc>
            </a:pPr>
            <a:r>
              <a:rPr lang="en-US" altLang="zh-CN" sz="2400">
                <a:sym typeface="+mn-ea"/>
              </a:rPr>
              <a:t>2.</a:t>
            </a:r>
            <a:r>
              <a:rPr lang="zh-CN" altLang="en-US" sz="2400">
                <a:sym typeface="+mn-ea"/>
              </a:rPr>
              <a:t>提出了 Buffer-aware Edge Traversal Algorithm，减少大规模图数据在内存和磁盘之间swap的次数，降低I/O开销。</a:t>
            </a:r>
            <a:endParaRPr lang="zh-CN" altLang="en-US" sz="24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40" grpId="0" bldLvl="0" animBg="1"/>
      <p:bldP spid="41" grpId="0" bldLvl="0" animBg="1"/>
      <p:bldP spid="42" grpId="0" bldLvl="0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51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-5715" y="687070"/>
            <a:ext cx="12201525" cy="3328670"/>
          </a:xfrm>
          <a:prstGeom prst="rect">
            <a:avLst/>
          </a:prstGeom>
        </p:spPr>
      </p:pic>
      <p:sp>
        <p:nvSpPr>
          <p:cNvPr id="111" name="文本框 110"/>
          <p:cNvSpPr txBox="1"/>
          <p:nvPr/>
        </p:nvSpPr>
        <p:spPr>
          <a:xfrm>
            <a:off x="8902065" y="3258185"/>
            <a:ext cx="2613660" cy="56832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16600" b="1" dirty="0">
                <a:solidFill>
                  <a:schemeClr val="bg1"/>
                </a:solidFill>
                <a:latin typeface="+mn-lt"/>
              </a:rPr>
              <a:t>REPORT</a:t>
            </a:r>
            <a:endParaRPr lang="zh-CN" altLang="en-US" sz="16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10" name="文本框 109"/>
          <p:cNvSpPr txBox="1"/>
          <p:nvPr userDrawn="1"/>
        </p:nvSpPr>
        <p:spPr>
          <a:xfrm>
            <a:off x="7178355" y="3058100"/>
            <a:ext cx="1606717" cy="768009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Impact" panose="020B0806030902050204" pitchFamily="34" charset="0"/>
              </a:rPr>
              <a:t>2022</a:t>
            </a:r>
            <a:endParaRPr lang="zh-CN" altLang="en-US" sz="9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ctrTitle"/>
          </p:nvPr>
        </p:nvSpPr>
        <p:spPr>
          <a:xfrm>
            <a:off x="670560" y="4631690"/>
            <a:ext cx="10850880" cy="1539240"/>
          </a:xfrm>
        </p:spPr>
        <p:txBody>
          <a:bodyPr>
            <a:noAutofit/>
          </a:bodyPr>
          <a:lstStyle/>
          <a:p>
            <a:pPr algn="ctr"/>
            <a:r>
              <a:rPr lang="zh-CN" altLang="en-US" sz="8000" dirty="0">
                <a:sym typeface="+mn-ea"/>
              </a:rPr>
              <a:t>感谢聆听</a:t>
            </a:r>
            <a:endParaRPr lang="zh-CN" altLang="en-US" sz="8000" b="0" dirty="0"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45" y="300990"/>
            <a:ext cx="1511935" cy="1150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背景</a:t>
            </a:r>
            <a:r>
              <a:rPr lang="zh-CN" altLang="en-US" dirty="0"/>
              <a:t>介绍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en-US" altLang="zh-CN" spc="100" dirty="0">
              <a:solidFill>
                <a:schemeClr val="accent1">
                  <a:lumMod val="7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0640" y="1430020"/>
            <a:ext cx="12232640" cy="12979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1290" y="139700"/>
            <a:ext cx="1511935" cy="11506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Rectangle 41"/>
          <p:cNvSpPr/>
          <p:nvPr/>
        </p:nvSpPr>
        <p:spPr>
          <a:xfrm>
            <a:off x="1012825" y="1652905"/>
            <a:ext cx="648970" cy="648970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900"/>
          </a:p>
        </p:txBody>
      </p:sp>
      <p:grpSp>
        <p:nvGrpSpPr>
          <p:cNvPr id="70" name="Group 69"/>
          <p:cNvGrpSpPr/>
          <p:nvPr/>
        </p:nvGrpSpPr>
        <p:grpSpPr>
          <a:xfrm>
            <a:off x="1186180" y="1870075"/>
            <a:ext cx="302895" cy="238125"/>
            <a:chOff x="14400213" y="5818188"/>
            <a:chExt cx="1587500" cy="1246187"/>
          </a:xfrm>
        </p:grpSpPr>
        <p:sp>
          <p:nvSpPr>
            <p:cNvPr id="71" name="Freeform 18"/>
            <p:cNvSpPr>
              <a:spLocks noEditPoints="1"/>
            </p:cNvSpPr>
            <p:nvPr/>
          </p:nvSpPr>
          <p:spPr bwMode="auto">
            <a:xfrm>
              <a:off x="14400213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7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3 w 507"/>
                <a:gd name="T31" fmla="*/ 46 h 84"/>
                <a:gd name="T32" fmla="*/ 100 w 507"/>
                <a:gd name="T33" fmla="*/ 59 h 84"/>
                <a:gd name="T34" fmla="*/ 151 w 507"/>
                <a:gd name="T35" fmla="*/ 59 h 84"/>
                <a:gd name="T36" fmla="*/ 138 w 507"/>
                <a:gd name="T37" fmla="*/ 46 h 84"/>
                <a:gd name="T38" fmla="*/ 151 w 507"/>
                <a:gd name="T39" fmla="*/ 33 h 84"/>
                <a:gd name="T40" fmla="*/ 163 w 507"/>
                <a:gd name="T41" fmla="*/ 46 h 84"/>
                <a:gd name="T42" fmla="*/ 151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7" y="53"/>
                    <a:pt x="37" y="46"/>
                  </a:cubicBezTo>
                  <a:cubicBezTo>
                    <a:pt x="37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3" y="39"/>
                    <a:pt x="113" y="46"/>
                  </a:cubicBezTo>
                  <a:cubicBezTo>
                    <a:pt x="113" y="53"/>
                    <a:pt x="107" y="59"/>
                    <a:pt x="100" y="59"/>
                  </a:cubicBezTo>
                  <a:close/>
                  <a:moveTo>
                    <a:pt x="151" y="59"/>
                  </a:moveTo>
                  <a:cubicBezTo>
                    <a:pt x="144" y="59"/>
                    <a:pt x="138" y="53"/>
                    <a:pt x="138" y="46"/>
                  </a:cubicBezTo>
                  <a:cubicBezTo>
                    <a:pt x="138" y="39"/>
                    <a:pt x="144" y="33"/>
                    <a:pt x="151" y="33"/>
                  </a:cubicBezTo>
                  <a:cubicBezTo>
                    <a:pt x="158" y="33"/>
                    <a:pt x="163" y="39"/>
                    <a:pt x="163" y="46"/>
                  </a:cubicBezTo>
                  <a:cubicBezTo>
                    <a:pt x="163" y="53"/>
                    <a:pt x="158" y="59"/>
                    <a:pt x="151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72" name="Freeform 19"/>
            <p:cNvSpPr>
              <a:spLocks noEditPoints="1"/>
            </p:cNvSpPr>
            <p:nvPr/>
          </p:nvSpPr>
          <p:spPr bwMode="auto">
            <a:xfrm>
              <a:off x="14400213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315 w 507"/>
                <a:gd name="T15" fmla="*/ 163 h 304"/>
                <a:gd name="T16" fmla="*/ 374 w 507"/>
                <a:gd name="T17" fmla="*/ 163 h 304"/>
                <a:gd name="T18" fmla="*/ 374 w 507"/>
                <a:gd name="T19" fmla="*/ 257 h 304"/>
                <a:gd name="T20" fmla="*/ 315 w 507"/>
                <a:gd name="T21" fmla="*/ 257 h 304"/>
                <a:gd name="T22" fmla="*/ 315 w 507"/>
                <a:gd name="T23" fmla="*/ 163 h 304"/>
                <a:gd name="T24" fmla="*/ 224 w 507"/>
                <a:gd name="T25" fmla="*/ 122 h 304"/>
                <a:gd name="T26" fmla="*/ 283 w 507"/>
                <a:gd name="T27" fmla="*/ 122 h 304"/>
                <a:gd name="T28" fmla="*/ 283 w 507"/>
                <a:gd name="T29" fmla="*/ 257 h 304"/>
                <a:gd name="T30" fmla="*/ 224 w 507"/>
                <a:gd name="T31" fmla="*/ 257 h 304"/>
                <a:gd name="T32" fmla="*/ 224 w 507"/>
                <a:gd name="T33" fmla="*/ 122 h 304"/>
                <a:gd name="T34" fmla="*/ 133 w 507"/>
                <a:gd name="T35" fmla="*/ 62 h 304"/>
                <a:gd name="T36" fmla="*/ 192 w 507"/>
                <a:gd name="T37" fmla="*/ 62 h 304"/>
                <a:gd name="T38" fmla="*/ 192 w 507"/>
                <a:gd name="T39" fmla="*/ 257 h 304"/>
                <a:gd name="T40" fmla="*/ 133 w 507"/>
                <a:gd name="T41" fmla="*/ 257 h 304"/>
                <a:gd name="T42" fmla="*/ 133 w 507"/>
                <a:gd name="T43" fmla="*/ 6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315" y="163"/>
                  </a:moveTo>
                  <a:cubicBezTo>
                    <a:pt x="374" y="163"/>
                    <a:pt x="374" y="163"/>
                    <a:pt x="374" y="163"/>
                  </a:cubicBezTo>
                  <a:cubicBezTo>
                    <a:pt x="374" y="257"/>
                    <a:pt x="374" y="257"/>
                    <a:pt x="374" y="257"/>
                  </a:cubicBezTo>
                  <a:cubicBezTo>
                    <a:pt x="315" y="257"/>
                    <a:pt x="315" y="257"/>
                    <a:pt x="315" y="257"/>
                  </a:cubicBezTo>
                  <a:lnTo>
                    <a:pt x="315" y="163"/>
                  </a:lnTo>
                  <a:close/>
                  <a:moveTo>
                    <a:pt x="224" y="122"/>
                  </a:moveTo>
                  <a:cubicBezTo>
                    <a:pt x="283" y="122"/>
                    <a:pt x="283" y="122"/>
                    <a:pt x="283" y="122"/>
                  </a:cubicBezTo>
                  <a:cubicBezTo>
                    <a:pt x="283" y="257"/>
                    <a:pt x="283" y="257"/>
                    <a:pt x="283" y="257"/>
                  </a:cubicBezTo>
                  <a:cubicBezTo>
                    <a:pt x="224" y="257"/>
                    <a:pt x="224" y="257"/>
                    <a:pt x="224" y="257"/>
                  </a:cubicBezTo>
                  <a:lnTo>
                    <a:pt x="224" y="122"/>
                  </a:lnTo>
                  <a:close/>
                  <a:moveTo>
                    <a:pt x="133" y="62"/>
                  </a:moveTo>
                  <a:cubicBezTo>
                    <a:pt x="192" y="62"/>
                    <a:pt x="192" y="62"/>
                    <a:pt x="192" y="62"/>
                  </a:cubicBezTo>
                  <a:cubicBezTo>
                    <a:pt x="192" y="257"/>
                    <a:pt x="192" y="257"/>
                    <a:pt x="192" y="257"/>
                  </a:cubicBezTo>
                  <a:cubicBezTo>
                    <a:pt x="133" y="257"/>
                    <a:pt x="133" y="257"/>
                    <a:pt x="133" y="257"/>
                  </a:cubicBezTo>
                  <a:lnTo>
                    <a:pt x="133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</p:grpSp>
      <p:sp>
        <p:nvSpPr>
          <p:cNvPr id="17" name="iSḻïḋè"/>
          <p:cNvSpPr/>
          <p:nvPr/>
        </p:nvSpPr>
        <p:spPr>
          <a:xfrm>
            <a:off x="1661795" y="1005205"/>
            <a:ext cx="8470900" cy="4133850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 algn="l">
              <a:lnSpc>
                <a:spcPct val="130000"/>
              </a:lnSpc>
            </a:pPr>
            <a:r>
              <a:rPr lang="en-US" altLang="zh-CN" sz="2400" dirty="0"/>
              <a:t>图嵌入是将原始的图数据映射成低</a:t>
            </a:r>
            <a:r>
              <a:rPr lang="zh-CN" altLang="en-US" sz="2400" dirty="0"/>
              <a:t>维</a:t>
            </a:r>
            <a:r>
              <a:rPr lang="en-US" altLang="zh-CN" sz="2400" dirty="0"/>
              <a:t>的稠密向量。将原始图上每个节点通过嵌入得到一个向量表达，</a:t>
            </a:r>
            <a:r>
              <a:rPr lang="zh-CN" altLang="en-US" sz="2400" dirty="0"/>
              <a:t>这个</a:t>
            </a:r>
            <a:r>
              <a:rPr lang="en-US" altLang="zh-CN" sz="2400" dirty="0"/>
              <a:t>表示向量既可以用在简单任务：如判断两个节点的相似性，例如社交网络判断两个用户是否相似从而推荐好友；也可以做为输入用在更</a:t>
            </a:r>
            <a:r>
              <a:rPr lang="zh-CN" altLang="en-US" sz="2400" dirty="0"/>
              <a:t>下</a:t>
            </a:r>
            <a:r>
              <a:rPr lang="en-US" altLang="zh-CN" sz="2400" dirty="0"/>
              <a:t>游的复杂任务</a:t>
            </a:r>
            <a:endParaRPr lang="en-US" altLang="zh-CN" sz="2400" dirty="0"/>
          </a:p>
        </p:txBody>
      </p:sp>
      <p:sp>
        <p:nvSpPr>
          <p:cNvPr id="22" name="标题 3"/>
          <p:cNvSpPr>
            <a:spLocks noGrp="1"/>
          </p:cNvSpPr>
          <p:nvPr/>
        </p:nvSpPr>
        <p:spPr>
          <a:xfrm>
            <a:off x="670559" y="276226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Graph Embedding</a:t>
            </a:r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12070" y="154305"/>
            <a:ext cx="1511935" cy="1150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Rectangle 41"/>
          <p:cNvSpPr/>
          <p:nvPr/>
        </p:nvSpPr>
        <p:spPr>
          <a:xfrm>
            <a:off x="1012825" y="1652905"/>
            <a:ext cx="648970" cy="648970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900"/>
          </a:p>
        </p:txBody>
      </p:sp>
      <p:grpSp>
        <p:nvGrpSpPr>
          <p:cNvPr id="70" name="Group 69"/>
          <p:cNvGrpSpPr/>
          <p:nvPr/>
        </p:nvGrpSpPr>
        <p:grpSpPr>
          <a:xfrm>
            <a:off x="1186180" y="1830705"/>
            <a:ext cx="302895" cy="238125"/>
            <a:chOff x="14400213" y="5818188"/>
            <a:chExt cx="1587500" cy="1246187"/>
          </a:xfrm>
        </p:grpSpPr>
        <p:sp>
          <p:nvSpPr>
            <p:cNvPr id="71" name="Freeform 18"/>
            <p:cNvSpPr>
              <a:spLocks noEditPoints="1"/>
            </p:cNvSpPr>
            <p:nvPr/>
          </p:nvSpPr>
          <p:spPr bwMode="auto">
            <a:xfrm>
              <a:off x="14400213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7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3 w 507"/>
                <a:gd name="T31" fmla="*/ 46 h 84"/>
                <a:gd name="T32" fmla="*/ 100 w 507"/>
                <a:gd name="T33" fmla="*/ 59 h 84"/>
                <a:gd name="T34" fmla="*/ 151 w 507"/>
                <a:gd name="T35" fmla="*/ 59 h 84"/>
                <a:gd name="T36" fmla="*/ 138 w 507"/>
                <a:gd name="T37" fmla="*/ 46 h 84"/>
                <a:gd name="T38" fmla="*/ 151 w 507"/>
                <a:gd name="T39" fmla="*/ 33 h 84"/>
                <a:gd name="T40" fmla="*/ 163 w 507"/>
                <a:gd name="T41" fmla="*/ 46 h 84"/>
                <a:gd name="T42" fmla="*/ 151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7" y="53"/>
                    <a:pt x="37" y="46"/>
                  </a:cubicBezTo>
                  <a:cubicBezTo>
                    <a:pt x="37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3" y="39"/>
                    <a:pt x="113" y="46"/>
                  </a:cubicBezTo>
                  <a:cubicBezTo>
                    <a:pt x="113" y="53"/>
                    <a:pt x="107" y="59"/>
                    <a:pt x="100" y="59"/>
                  </a:cubicBezTo>
                  <a:close/>
                  <a:moveTo>
                    <a:pt x="151" y="59"/>
                  </a:moveTo>
                  <a:cubicBezTo>
                    <a:pt x="144" y="59"/>
                    <a:pt x="138" y="53"/>
                    <a:pt x="138" y="46"/>
                  </a:cubicBezTo>
                  <a:cubicBezTo>
                    <a:pt x="138" y="39"/>
                    <a:pt x="144" y="33"/>
                    <a:pt x="151" y="33"/>
                  </a:cubicBezTo>
                  <a:cubicBezTo>
                    <a:pt x="158" y="33"/>
                    <a:pt x="163" y="39"/>
                    <a:pt x="163" y="46"/>
                  </a:cubicBezTo>
                  <a:cubicBezTo>
                    <a:pt x="163" y="53"/>
                    <a:pt x="158" y="59"/>
                    <a:pt x="151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72" name="Freeform 19"/>
            <p:cNvSpPr>
              <a:spLocks noEditPoints="1"/>
            </p:cNvSpPr>
            <p:nvPr/>
          </p:nvSpPr>
          <p:spPr bwMode="auto">
            <a:xfrm>
              <a:off x="14400213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315 w 507"/>
                <a:gd name="T15" fmla="*/ 163 h 304"/>
                <a:gd name="T16" fmla="*/ 374 w 507"/>
                <a:gd name="T17" fmla="*/ 163 h 304"/>
                <a:gd name="T18" fmla="*/ 374 w 507"/>
                <a:gd name="T19" fmla="*/ 257 h 304"/>
                <a:gd name="T20" fmla="*/ 315 w 507"/>
                <a:gd name="T21" fmla="*/ 257 h 304"/>
                <a:gd name="T22" fmla="*/ 315 w 507"/>
                <a:gd name="T23" fmla="*/ 163 h 304"/>
                <a:gd name="T24" fmla="*/ 224 w 507"/>
                <a:gd name="T25" fmla="*/ 122 h 304"/>
                <a:gd name="T26" fmla="*/ 283 w 507"/>
                <a:gd name="T27" fmla="*/ 122 h 304"/>
                <a:gd name="T28" fmla="*/ 283 w 507"/>
                <a:gd name="T29" fmla="*/ 257 h 304"/>
                <a:gd name="T30" fmla="*/ 224 w 507"/>
                <a:gd name="T31" fmla="*/ 257 h 304"/>
                <a:gd name="T32" fmla="*/ 224 w 507"/>
                <a:gd name="T33" fmla="*/ 122 h 304"/>
                <a:gd name="T34" fmla="*/ 133 w 507"/>
                <a:gd name="T35" fmla="*/ 62 h 304"/>
                <a:gd name="T36" fmla="*/ 192 w 507"/>
                <a:gd name="T37" fmla="*/ 62 h 304"/>
                <a:gd name="T38" fmla="*/ 192 w 507"/>
                <a:gd name="T39" fmla="*/ 257 h 304"/>
                <a:gd name="T40" fmla="*/ 133 w 507"/>
                <a:gd name="T41" fmla="*/ 257 h 304"/>
                <a:gd name="T42" fmla="*/ 133 w 507"/>
                <a:gd name="T43" fmla="*/ 6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315" y="163"/>
                  </a:moveTo>
                  <a:cubicBezTo>
                    <a:pt x="374" y="163"/>
                    <a:pt x="374" y="163"/>
                    <a:pt x="374" y="163"/>
                  </a:cubicBezTo>
                  <a:cubicBezTo>
                    <a:pt x="374" y="257"/>
                    <a:pt x="374" y="257"/>
                    <a:pt x="374" y="257"/>
                  </a:cubicBezTo>
                  <a:cubicBezTo>
                    <a:pt x="315" y="257"/>
                    <a:pt x="315" y="257"/>
                    <a:pt x="315" y="257"/>
                  </a:cubicBezTo>
                  <a:lnTo>
                    <a:pt x="315" y="163"/>
                  </a:lnTo>
                  <a:close/>
                  <a:moveTo>
                    <a:pt x="224" y="122"/>
                  </a:moveTo>
                  <a:cubicBezTo>
                    <a:pt x="283" y="122"/>
                    <a:pt x="283" y="122"/>
                    <a:pt x="283" y="122"/>
                  </a:cubicBezTo>
                  <a:cubicBezTo>
                    <a:pt x="283" y="257"/>
                    <a:pt x="283" y="257"/>
                    <a:pt x="283" y="257"/>
                  </a:cubicBezTo>
                  <a:cubicBezTo>
                    <a:pt x="224" y="257"/>
                    <a:pt x="224" y="257"/>
                    <a:pt x="224" y="257"/>
                  </a:cubicBezTo>
                  <a:lnTo>
                    <a:pt x="224" y="122"/>
                  </a:lnTo>
                  <a:close/>
                  <a:moveTo>
                    <a:pt x="133" y="62"/>
                  </a:moveTo>
                  <a:cubicBezTo>
                    <a:pt x="192" y="62"/>
                    <a:pt x="192" y="62"/>
                    <a:pt x="192" y="62"/>
                  </a:cubicBezTo>
                  <a:cubicBezTo>
                    <a:pt x="192" y="257"/>
                    <a:pt x="192" y="257"/>
                    <a:pt x="192" y="257"/>
                  </a:cubicBezTo>
                  <a:cubicBezTo>
                    <a:pt x="133" y="257"/>
                    <a:pt x="133" y="257"/>
                    <a:pt x="133" y="257"/>
                  </a:cubicBezTo>
                  <a:lnTo>
                    <a:pt x="133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</p:grpSp>
      <p:sp>
        <p:nvSpPr>
          <p:cNvPr id="17" name="iSḻïḋè"/>
          <p:cNvSpPr/>
          <p:nvPr/>
        </p:nvSpPr>
        <p:spPr>
          <a:xfrm>
            <a:off x="1661795" y="1362075"/>
            <a:ext cx="8470900" cy="4133850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 algn="l">
              <a:lnSpc>
                <a:spcPct val="130000"/>
              </a:lnSpc>
            </a:pPr>
            <a:r>
              <a:rPr lang="en-US" altLang="zh-CN" sz="2400" dirty="0"/>
              <a:t> </a:t>
            </a:r>
            <a:r>
              <a:rPr lang="zh-CN" sz="2400" dirty="0"/>
              <a:t>目前</a:t>
            </a:r>
            <a:r>
              <a:rPr sz="2400" dirty="0"/>
              <a:t>最大的公开multi-relation graphs有数亿个节点和数万</a:t>
            </a:r>
            <a:r>
              <a:rPr lang="zh-CN" sz="2400" dirty="0"/>
              <a:t>钟</a:t>
            </a:r>
            <a:r>
              <a:rPr sz="2400" dirty="0"/>
              <a:t>关系。例如，Facebook拥有超过30亿用户</a:t>
            </a:r>
            <a:r>
              <a:rPr lang="zh-CN" sz="2400" dirty="0"/>
              <a:t>，</a:t>
            </a:r>
            <a:r>
              <a:rPr sz="2400" dirty="0"/>
              <a:t>为每个用户学习 400 维嵌入将需要能够有效地存储和访问 5 TB 的嵌入参数，远远超过</a:t>
            </a:r>
            <a:r>
              <a:rPr lang="zh-CN" sz="2400" dirty="0"/>
              <a:t>目前</a:t>
            </a:r>
            <a:r>
              <a:rPr sz="2400" dirty="0"/>
              <a:t>机器</a:t>
            </a:r>
            <a:r>
              <a:rPr lang="zh-CN" sz="2400" dirty="0"/>
              <a:t>所能拥有的</a:t>
            </a:r>
            <a:r>
              <a:rPr sz="2400" dirty="0"/>
              <a:t> CPU 内存容量。此外，使用</a:t>
            </a:r>
            <a:r>
              <a:rPr lang="zh-CN" sz="2400" dirty="0"/>
              <a:t>维度</a:t>
            </a:r>
            <a:r>
              <a:rPr sz="2400" dirty="0"/>
              <a:t>更大的嵌入</a:t>
            </a:r>
            <a:r>
              <a:rPr lang="en-US" sz="2400" dirty="0"/>
              <a:t>vector</a:t>
            </a:r>
            <a:r>
              <a:rPr sz="2400" dirty="0"/>
              <a:t>已被证明可以提高下游任务的性能</a:t>
            </a:r>
            <a:r>
              <a:rPr lang="zh-CN" sz="2400" dirty="0"/>
              <a:t>。所以由于</a:t>
            </a:r>
            <a:r>
              <a:rPr sz="2400" dirty="0"/>
              <a:t>这两</a:t>
            </a:r>
            <a:r>
              <a:rPr lang="zh-CN" sz="2400" dirty="0"/>
              <a:t>点</a:t>
            </a:r>
            <a:r>
              <a:rPr sz="2400" dirty="0"/>
              <a:t>原因，</a:t>
            </a:r>
            <a:r>
              <a:rPr lang="zh-CN" sz="2400" dirty="0"/>
              <a:t>训练</a:t>
            </a:r>
            <a:r>
              <a:rPr lang="zh-CN" altLang="en-US" sz="2400" dirty="0">
                <a:sym typeface="+mn-ea"/>
              </a:rPr>
              <a:t>超大规模</a:t>
            </a:r>
            <a:r>
              <a:rPr lang="en-US" altLang="zh-CN" sz="2400" dirty="0">
                <a:sym typeface="+mn-ea"/>
              </a:rPr>
              <a:t> Graph Embedding</a:t>
            </a:r>
            <a:r>
              <a:rPr lang="zh-CN" altLang="en-US" sz="2400" dirty="0">
                <a:sym typeface="+mn-ea"/>
              </a:rPr>
              <a:t>的是很有必要</a:t>
            </a:r>
            <a:r>
              <a:rPr lang="zh-CN" altLang="en-US" sz="2400" dirty="0">
                <a:sym typeface="+mn-ea"/>
              </a:rPr>
              <a:t>的</a:t>
            </a:r>
            <a:endParaRPr lang="zh-CN" altLang="en-US" sz="2400" dirty="0">
              <a:sym typeface="+mn-ea"/>
            </a:endParaRPr>
          </a:p>
        </p:txBody>
      </p:sp>
      <p:sp>
        <p:nvSpPr>
          <p:cNvPr id="22" name="标题 3"/>
          <p:cNvSpPr>
            <a:spLocks noGrp="1"/>
          </p:cNvSpPr>
          <p:nvPr/>
        </p:nvSpPr>
        <p:spPr>
          <a:xfrm>
            <a:off x="636269" y="276226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The Need for Scalable Training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50500" y="154305"/>
            <a:ext cx="1511935" cy="1150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</a:t>
            </a:r>
            <a:r>
              <a:rPr lang="zh-CN" altLang="en-US" dirty="0"/>
              <a:t>工作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en-US" altLang="zh-CN" spc="100" dirty="0">
              <a:solidFill>
                <a:schemeClr val="accent1">
                  <a:lumMod val="7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0640" y="1430020"/>
            <a:ext cx="12232640" cy="12979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1290" y="139700"/>
            <a:ext cx="1511935" cy="11506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70559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ym typeface="+mn-ea"/>
              </a:rPr>
              <a:t>Related Work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99415" y="1489075"/>
            <a:ext cx="11552555" cy="3928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sz="2400" dirty="0"/>
              <a:t>         </a:t>
            </a:r>
            <a:r>
              <a:rPr sz="2400" dirty="0"/>
              <a:t>图嵌入模型训练任务是计算密集型和内存密集型任务，举例来说，假设使用一个400维的向量表示一个结点，那么每个结点需要1600字节去存储（int类型），那么对于一个具有五百万结点的社交网络来说，需要80GB的内存去存储，然后还需要使用各种优化算法如SGD、Adam等算法去优化损失函数，若主机系统内存或显存不够，这就可能会导致IO-bound问题，即完成计算所需的时间主要由等待IO操作完成所花费的时间决定。</a:t>
            </a:r>
            <a:endParaRPr sz="2400" dirty="0"/>
          </a:p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sz="2400" dirty="0"/>
              <a:t>        </a:t>
            </a:r>
            <a:r>
              <a:rPr sz="2400" dirty="0"/>
              <a:t>因此，若训练任务所需要的内存或显存与主机的内存和显存不匹配，那么就需要大量的数据移动开销，这会大大降低整个系统的资源利用率并且降低训练速度。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Related Work</a:t>
            </a:r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45910" y="1245870"/>
            <a:ext cx="4930775" cy="5015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60000"/>
              </a:lnSpc>
            </a:pPr>
            <a:r>
              <a:rPr lang="zh-CN" altLang="en-US" sz="2000"/>
              <a:t>第一类系统以DGL-KE为代表，将 node embedding parameter 保存在 CPU 内存里，而将 relation embedding parameter 保存在  内存里。在每个 mini-batch 的训练中，需要将 node embedding parameter 从 内存拷贝到显存中进行计算，计算结束后再将结果从</a:t>
            </a:r>
            <a:r>
              <a:rPr lang="zh-CN" altLang="en-US" sz="2000"/>
              <a:t>显存拷贝回内存。这类系统的问题在于每个mini-batch的训练过程都是同步的，而大量的时间花费在数据的传输上。</a:t>
            </a:r>
            <a:endParaRPr lang="zh-CN" altLang="en-US" sz="20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" y="1145540"/>
            <a:ext cx="6426835" cy="5108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Related Work</a:t>
            </a:r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177165"/>
            <a:ext cx="1511935" cy="115062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4882515" y="1327785"/>
            <a:ext cx="6260465" cy="3815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40000"/>
              </a:lnSpc>
            </a:pPr>
            <a:r>
              <a:rPr lang="en-US" altLang="zh-CN" sz="2000">
                <a:sym typeface="+mn-ea"/>
              </a:rPr>
              <a:t>      </a:t>
            </a:r>
            <a:r>
              <a:rPr lang="zh-CN" altLang="en-US" sz="2000">
                <a:sym typeface="+mn-ea"/>
              </a:rPr>
              <a:t>第二类统以PyTorch BigGraph(PBG)为代表（</a:t>
            </a:r>
            <a:r>
              <a:rPr lang="zh-CN" altLang="en-US" sz="2000">
                <a:sym typeface="+mn-ea"/>
              </a:rPr>
              <a:t>如图），将所有的 node 均匀的划分成 P 个partition，将内存作为外层的一个 buffer，并每次将 k 个 partition 加载到内存中作为一个 mini-batch 进行计算，计算完成后再将剩余的 partition 与内存中的数据进行 swap，最终直到遍历过所有的边位置。这类系统的问题在于 swap 的开销是巨大的，且 swap 的过程中计算资源是空闲的。</a:t>
            </a:r>
            <a:endParaRPr lang="zh-CN" altLang="en-US" sz="2000"/>
          </a:p>
          <a:p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45" y="1099185"/>
            <a:ext cx="3152775" cy="162877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95" y="2357755"/>
            <a:ext cx="3825875" cy="3808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LIDE.DIAGRAM" val="1a259e69-0052-40b6-98f5-4b0b629e2df9"/>
</p:tagLst>
</file>

<file path=ppt/tags/tag2.xml><?xml version="1.0" encoding="utf-8"?>
<p:tagLst xmlns:p="http://schemas.openxmlformats.org/presentationml/2006/main">
  <p:tag name="ISLIDE.DIAGRAM" val="ea788740-32dc-412a-8e46-f9a4f416b89a"/>
</p:tagLst>
</file>

<file path=ppt/theme/theme1.xml><?xml version="1.0" encoding="utf-8"?>
<a:theme xmlns:a="http://schemas.openxmlformats.org/drawingml/2006/main" name="主题5">
  <a:themeElements>
    <a:clrScheme name="自定义 26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0A54D3"/>
      </a:accent1>
      <a:accent2>
        <a:srgbClr val="20428D"/>
      </a:accent2>
      <a:accent3>
        <a:srgbClr val="1A73C7"/>
      </a:accent3>
      <a:accent4>
        <a:srgbClr val="5066A2"/>
      </a:accent4>
      <a:accent5>
        <a:srgbClr val="5E5CA2"/>
      </a:accent5>
      <a:accent6>
        <a:srgbClr val="768394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2273</Words>
  <Application>WPS 文字</Application>
  <PresentationFormat>宽屏</PresentationFormat>
  <Paragraphs>119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8" baseType="lpstr">
      <vt:lpstr>Arial</vt:lpstr>
      <vt:lpstr>宋体</vt:lpstr>
      <vt:lpstr>Wingdings</vt:lpstr>
      <vt:lpstr>Impact</vt:lpstr>
      <vt:lpstr>Century Gothic</vt:lpstr>
      <vt:lpstr>苹方-简</vt:lpstr>
      <vt:lpstr>微软雅黑</vt:lpstr>
      <vt:lpstr>汉仪旗黑</vt:lpstr>
      <vt:lpstr>宋体</vt:lpstr>
      <vt:lpstr>Arial Unicode MS</vt:lpstr>
      <vt:lpstr>Calibri</vt:lpstr>
      <vt:lpstr>Helvetica Neue</vt:lpstr>
      <vt:lpstr>汉仪书宋二KW</vt:lpstr>
      <vt:lpstr>微软雅黑</vt:lpstr>
      <vt:lpstr>主题5</vt:lpstr>
      <vt:lpstr>PowerPoint 演示文稿</vt:lpstr>
      <vt:lpstr>PowerPoint 演示文稿</vt:lpstr>
      <vt:lpstr>背景介绍</vt:lpstr>
      <vt:lpstr>PowerPoint 演示文稿</vt:lpstr>
      <vt:lpstr>PowerPoint 演示文稿</vt:lpstr>
      <vt:lpstr>算法</vt:lpstr>
      <vt:lpstr>PowerPoint 演示文稿</vt:lpstr>
      <vt:lpstr>PowerPoint 演示文稿</vt:lpstr>
      <vt:lpstr>PowerPoint 演示文稿</vt:lpstr>
      <vt:lpstr>PowerPoint 演示文稿</vt:lpstr>
      <vt:lpstr>背景介绍</vt:lpstr>
      <vt:lpstr>PowerPoint 演示文稿</vt:lpstr>
      <vt:lpstr>PowerPoint 演示文稿</vt:lpstr>
      <vt:lpstr>PowerPoint 演示文稿</vt:lpstr>
      <vt:lpstr>PowerPoint 演示文稿</vt:lpstr>
      <vt:lpstr>实验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总结</vt:lpstr>
      <vt:lpstr>感谢聆听</vt:lpstr>
    </vt:vector>
  </TitlesOfParts>
  <Company>iSlide</Company>
  <LinksUpToDate>false</LinksUpToDate>
  <SharedDoc>false</SharedDoc>
  <HyperlinksChanged>false</HyperlinksChanged>
  <AppVersion>14.0000</AppVersion>
  <Manager>iSlide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category>work report</cp:category>
  <cp:lastModifiedBy>湖人不夺冠不改名</cp:lastModifiedBy>
  <cp:revision>95</cp:revision>
  <cp:lastPrinted>2022-12-22T01:27:34Z</cp:lastPrinted>
  <dcterms:created xsi:type="dcterms:W3CDTF">2022-12-22T01:27:34Z</dcterms:created>
  <dcterms:modified xsi:type="dcterms:W3CDTF">2022-12-22T01:27:34Z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f807369b-8ec3-4b9c-a07e-eca95547e097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t-shyu@microsoft.com</vt:lpwstr>
  </property>
  <property fmtid="{D5CDD505-2E9C-101B-9397-08002B2CF9AE}" pid="6" name="MSIP_Label_f42aa342-8706-4288-bd11-ebb85995028c_SetDate">
    <vt:lpwstr>2018-09-03T09:04:55.7205662Z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2052-4.6.1.7467</vt:lpwstr>
  </property>
  <property fmtid="{D5CDD505-2E9C-101B-9397-08002B2CF9AE}" pid="12" name="ICV">
    <vt:lpwstr>F23BC8DEA3A2F44EF6B2906315FF727D</vt:lpwstr>
  </property>
</Properties>
</file>

<file path=docProps/thumbnail.jpeg>
</file>